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42EEF-1AA2-49C6-B140-55809B8BE62E}" type="datetimeFigureOut">
              <a:rPr lang="en-IN" smtClean="0"/>
              <a:t>29-02-2020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257CB-E8F0-46E9-9CF5-F854F8141D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81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257CB-E8F0-46E9-9CF5-F854F8141DB5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86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F257CB-E8F0-46E9-9CF5-F854F8141DB5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24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9927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45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479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60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400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252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015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079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876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80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CC938-89AF-4804-B513-FEA00B14D2B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678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218" y="1122363"/>
            <a:ext cx="11830930" cy="2387600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EPSTEIN-BARR VIRUS INFECTIONS,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INFECTIOUS MONONUCLEOSIS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1957" y="4671182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Ar. </a:t>
            </a:r>
            <a:r>
              <a:rPr lang="en-I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Arun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 Nair</a:t>
            </a:r>
          </a:p>
          <a:p>
            <a:pPr algn="r"/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Dept. of PM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446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718"/>
            <a:ext cx="48622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IN" sz="3200" b="1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</a:t>
            </a:r>
            <a:r>
              <a:rPr lang="en-IN" sz="3200" b="1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en-IN" sz="2800" b="1" dirty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IN" sz="2800" b="1" dirty="0" err="1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con’t</a:t>
            </a:r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b="1" dirty="0">
              <a:solidFill>
                <a:srgbClr val="034E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67942"/>
            <a:ext cx="1208038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Liver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is abnormal in more than 90% of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cases. Serum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aminotransferases and alkaline phosphatase are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mildly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elevated; the serum concentration of bilirubin is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elevated in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40% of cases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Diagnosis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strongly suspected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of atypical lymphocytes exceeds 50%.</a:t>
            </a: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Presence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heterophile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antibodies demonstrable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Paul-</a:t>
            </a:r>
            <a:r>
              <a:rPr lang="en-I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Bunnell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 (sheep-cell agglutination)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strongly suggests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diagnosis of infectious mononucleosis.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titre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antibodies increases with the passage of time.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detectable for 4 to 6 weeks.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938260"/>
            <a:ext cx="119558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	Recently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a rapid slide test called </a:t>
            </a:r>
            <a:r>
              <a:rPr lang="en-IN" sz="2800" i="1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monotest</a:t>
            </a:r>
            <a:r>
              <a:rPr lang="en-IN" sz="2800" i="1" dirty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has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become available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for quick diagnosis. Specific antibody to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EB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virus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can be demonstrated by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immunofluorescence, </a:t>
            </a:r>
            <a:r>
              <a:rPr lang="fr-FR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complement</a:t>
            </a:r>
            <a:r>
              <a:rPr lang="fr-FR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fr-FR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fixation, and gel </a:t>
            </a:r>
            <a:r>
              <a:rPr lang="fr-FR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diffusion </a:t>
            </a:r>
            <a:r>
              <a:rPr lang="fr-FR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methods</a:t>
            </a:r>
            <a:endParaRPr lang="en-IN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24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54655"/>
            <a:ext cx="121919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active </a:t>
            </a:r>
            <a:r>
              <a:rPr lang="en-IN" sz="28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infection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diagnosed by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2"/>
            <a:r>
              <a:rPr lang="en-I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Severe illness more than six months duration.</a:t>
            </a:r>
          </a:p>
          <a:p>
            <a:pPr lvl="2"/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Histological evidence of organ involvement such </a:t>
            </a:r>
            <a:r>
              <a:rPr lang="en-I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pneumonitis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hepatitis, bone marrow hypoplasia </a:t>
            </a:r>
            <a:r>
              <a:rPr lang="en-I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uveitis 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lvl="2"/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Demonstration of </a:t>
            </a:r>
            <a:r>
              <a:rPr lang="en-I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antigens or </a:t>
            </a:r>
            <a:r>
              <a:rPr lang="en-IN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en-IN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tissues</a:t>
            </a:r>
            <a:r>
              <a:rPr lang="en-I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800" b="1" i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8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IN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Complications</a:t>
            </a:r>
            <a:r>
              <a:rPr lang="en-IN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These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include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haemolytic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anemia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, thrombocytopenia, aplastic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anemia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, myocarditis, hepatitis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, genital ulcers, splenic rupture and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Guillain-Barré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syndrome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. Some cases go into chronicity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</a:p>
          <a:p>
            <a:endParaRPr lang="en-IN" sz="280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endParaRPr lang="en-IN" sz="2800" dirty="0" smtClean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endParaRPr lang="en-IN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899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196447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The </a:t>
            </a:r>
            <a:r>
              <a:rPr lang="en-IN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</a:rPr>
              <a:t>Differential Diagnosis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includes Rubella, Measles, Viral Hepatitis, Secondary Syphilis, Follicular Tonsillitis, Diphtheria and Herpetic Pharyngitis. 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	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prolonged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fever and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constitutional symptoms may suggest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Enteric Fever, Influenza,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or even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Acute Rheumatic Fever. 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	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cases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which present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with neurological manifestations may have to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be distinguished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from encephalitis or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lymphocytic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</a:rPr>
              <a:t>choriomeningitis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  <a:endParaRPr lang="en-IN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982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13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570582" y="3167390"/>
            <a:ext cx="30508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IN" sz="2800" b="1" dirty="0" err="1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Burkitt</a:t>
            </a:r>
            <a:r>
              <a:rPr lang="en-IN" sz="28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lymphoma</a:t>
            </a:r>
          </a:p>
        </p:txBody>
      </p:sp>
    </p:spTree>
    <p:extLst>
      <p:ext uri="{BB962C8B-B14F-4D97-AF65-F5344CB8AC3E}">
        <p14:creationId xmlns:p14="http://schemas.microsoft.com/office/powerpoint/2010/main" val="1229205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Burkitt lymphoma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classic form of this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B-cell tumour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first described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Burkitt in 1958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is found in certain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parts of Africa and Papua New Guinea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temperature does not </a:t>
            </a:r>
            <a:r>
              <a:rPr lang="en-I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fall below </a:t>
            </a:r>
            <a:r>
              <a:rPr lang="en-IN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16°C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the annual rainfall below 55 cm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Endemic Burkitt lymphoma is distinct from the 'Burkitt-like' tumours that occur sporadically everywhere in the </a:t>
            </a: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(sometimes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'American'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Burkitt lymphoma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that have a different age incidence, anatomical distribution, and response to therapy, and arise from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cells </a:t>
            </a:r>
            <a:r>
              <a:rPr lang="en-I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different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phenotypic characteristics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 between </a:t>
            </a:r>
            <a:r>
              <a:rPr lang="en-IN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endemic Burkitt lymphoma is so close that it is generally accepted that the virus is an essential link along with cofactors in </a:t>
            </a:r>
            <a:r>
              <a:rPr lang="en-I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complicated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 of events which leads to the malignancy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Hyperendemic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malaria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identified as the important cofactor, and its spread by </a:t>
            </a:r>
            <a:r>
              <a:rPr lang="en-IN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anopheline</a:t>
            </a:r>
            <a:r>
              <a:rPr lang="en-I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mosquitoes </a:t>
            </a:r>
            <a:r>
              <a:rPr lang="en-IN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requiring warmth and moisture explains the climate dependence of Burkitt lymphoma</a:t>
            </a:r>
            <a:r>
              <a:rPr lang="en-I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54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15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-1" y="154546"/>
            <a:ext cx="1208038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Burkitt lymphoma is a disease of childhood, is extremely rare over the age of 14 years, and in the endemic areas it is more common than all other childhood </a:t>
            </a: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tumours added </a:t>
            </a:r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Symptoms</a:t>
            </a:r>
          </a:p>
          <a:p>
            <a:pPr algn="just">
              <a:lnSpc>
                <a:spcPct val="150000"/>
              </a:lnSpc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tumour is usually multifocal and the symptoms depend entirely on the anatomical location. Jaw tumours are present in 70 per cent of patients, are the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 presenting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feature, may be multiple in up to all four quadrants, and are almost always accompanied by tumours elsewhere. They give a rapidly growing mass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loosening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teeth and exophthalmos from orbital spread. Abdominal tumours involve retroperitoneal nodes, liver, ovaries, intestines, and kidneys. Burkitt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lymphoma sometimes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presents in thyroid, the adolescent female breast, testicles, and salivary glands; extradural tumours in the spine cause rapid paraplegia, and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skeletal tumours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occur. Characteristically Burkitt lymphoma does not involve the spleen or peripheral lymph nodes.</a:t>
            </a:r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667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16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193183" y="206062"/>
            <a:ext cx="117970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Signs</a:t>
            </a:r>
          </a:p>
          <a:p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tumours are firm, very rapidly growing, painless, and cause minimal constitutional disturbance. Their sites determine the clinical signs</a:t>
            </a: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>
                <a:solidFill>
                  <a:srgbClr val="9B11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course</a:t>
            </a:r>
          </a:p>
          <a:p>
            <a:r>
              <a:rPr lang="en-I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Tumour growth is relentless and death ensues within a few months in the absence of treatment</a:t>
            </a:r>
            <a:r>
              <a:rPr lang="en-IN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IN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diagnosis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Histological examination of a biopsy sample gives ready confirmation. Antibodies to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antigens show a unique pattern and titres rise or fall with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progression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response to therapy. IgG anti-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VCA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(virus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capsid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antigen) titres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around 10 times higher than in controls and antibodies to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-restricted early antigens (EA-R)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membrane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antigens (MA) are also detectable</a:t>
            </a:r>
          </a:p>
        </p:txBody>
      </p:sp>
    </p:spTree>
    <p:extLst>
      <p:ext uri="{BB962C8B-B14F-4D97-AF65-F5344CB8AC3E}">
        <p14:creationId xmlns:p14="http://schemas.microsoft.com/office/powerpoint/2010/main" val="265984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4161"/>
            <a:ext cx="116199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virus, a member of the family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Herpesviridae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EBV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 is a member of the herpes virus family. It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infects B-lymphocytes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30414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Epstein-Barr virus (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the cause of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heterophile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-positive infectious mononucleosis (IM), which is characterized by fever, sore throat, lymphadenopathy, and atypical lymphocytosis.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also associated with several human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tumors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nasopharyngeal</a:t>
            </a:r>
          </a:p>
          <a:p>
            <a:pPr algn="just">
              <a:lnSpc>
                <a:spcPct val="150000"/>
              </a:lnSpc>
            </a:pP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carcinoma,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Burkitt’s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lymphoma, Hodgkin’s disease, and (in patients with </a:t>
            </a:r>
            <a:r>
              <a:rPr lang="en-IN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immunodeficiencies</a:t>
            </a:r>
            <a:r>
              <a:rPr lang="en-I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B cell lymphoma</a:t>
            </a:r>
            <a:endParaRPr lang="e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14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9" y="244700"/>
            <a:ext cx="1206321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EPIDEMIOLOGY: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infections occur worldwide. These infections are most common in early childhood, with a second peak during late adolescence.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adulthood, more than 90% of individuals have been infected and have antibodies to the virus. IM is usually a disease of young adults.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lower socioeconomic groups and in areas of the world with lower standards of hygiene (e.g., developing countries),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EBV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tends to infect children at an early age, and symptomatic IM is uncommon.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6437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043189"/>
            <a:ext cx="120675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virus infects epithelial cells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primarily and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replicates in them, leading to lysis of the cells. In </a:t>
            </a:r>
            <a:r>
              <a:rPr lang="en-IN" sz="2800" dirty="0" err="1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virus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induced pharyngitis, the saliva contains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infective virus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Other sites of invasion are the cervical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epithelium and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B-lymphocytes. Immunosuppressant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therapy predisposes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to, and augments the development of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virus induced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lymphoproliferative syndromes. One of the </a:t>
            </a:r>
            <a:r>
              <a:rPr lang="en-IN" sz="2800" b="1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modes of 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infection is through saliva and kissing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attributed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play a role.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43749"/>
            <a:ext cx="2159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44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1717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Only 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B lymphocytes have receptors for </a:t>
            </a:r>
            <a:r>
              <a:rPr lang="en-IN" sz="2800" b="1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EB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 virus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,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and therefore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,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EB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 virus attacks B lymphocytes initially.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These cells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begin to proliferate and are altered antigenically.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Though T lymphocytes are not affected by </a:t>
            </a:r>
            <a:r>
              <a:rPr lang="en-IN" sz="28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EB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 virus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they also proliferate enormously.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The 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T cells destroy </a:t>
            </a:r>
            <a:r>
              <a:rPr lang="en-IN" sz="2800" b="1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EB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 virus </a:t>
            </a:r>
            <a:r>
              <a:rPr lang="en-IN" sz="2800" b="1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infected B 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cells resulting in the liberation of antigenic </a:t>
            </a:r>
            <a:r>
              <a:rPr lang="en-IN" sz="2800" b="1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materials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 which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stimulate the formation of autoantibodies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Both </a:t>
            </a:r>
            <a:r>
              <a:rPr lang="en-IN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cellular and humoral responses occur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, the former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is more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effective in conferring immunity. The virus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develops strategies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to elude the immune system and the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infection tends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to persist.</a:t>
            </a:r>
            <a:endParaRPr lang="en-IN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5026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2716" y="165543"/>
            <a:ext cx="598009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600" b="1" dirty="0" smtClean="0">
                <a:latin typeface="Times-Bold"/>
              </a:rPr>
              <a:t>Symptoms</a:t>
            </a:r>
            <a:endParaRPr lang="en-IN" sz="2600" b="1" dirty="0">
              <a:latin typeface="Times-Bol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>
                <a:latin typeface="Times-Roman"/>
              </a:rPr>
              <a:t>Sore throat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Malaise</a:t>
            </a:r>
            <a:endParaRPr lang="en-IN" sz="2600" dirty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>
                <a:latin typeface="Times-Roman"/>
              </a:rPr>
              <a:t>Headache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Abdominal </a:t>
            </a:r>
            <a:r>
              <a:rPr lang="en-IN" sz="2600" dirty="0">
                <a:latin typeface="Times-Roman"/>
              </a:rPr>
              <a:t>pain, </a:t>
            </a:r>
            <a:r>
              <a:rPr lang="en-IN" sz="2600" dirty="0" smtClean="0">
                <a:latin typeface="Times-Roman"/>
              </a:rPr>
              <a:t>nausea</a:t>
            </a:r>
            <a:r>
              <a:rPr lang="en-IN" sz="2600" dirty="0">
                <a:latin typeface="Times-Roman"/>
              </a:rPr>
              <a:t>, or </a:t>
            </a:r>
            <a:r>
              <a:rPr lang="en-IN" sz="2600" dirty="0" smtClean="0">
                <a:latin typeface="Times-Roman"/>
              </a:rPr>
              <a:t>vomiting</a:t>
            </a:r>
            <a:endParaRPr lang="en-IN" sz="2600" dirty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>
                <a:latin typeface="Times-Roman"/>
              </a:rPr>
              <a:t>Chills </a:t>
            </a:r>
            <a:endParaRPr lang="en-IN" sz="2600" dirty="0" smtClean="0">
              <a:latin typeface="Times-Roman"/>
            </a:endParaRPr>
          </a:p>
          <a:p>
            <a:r>
              <a:rPr lang="en-IN" sz="2600" b="1" dirty="0" smtClean="0">
                <a:latin typeface="Times-Bold"/>
              </a:rPr>
              <a:t>Signs</a:t>
            </a:r>
            <a:endParaRPr lang="en-IN" sz="2600" b="1" dirty="0">
              <a:latin typeface="Times-Bold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>
                <a:latin typeface="Times-Roman"/>
              </a:rPr>
              <a:t>Lymphadenopathy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Fever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Pharyngitis </a:t>
            </a:r>
            <a:r>
              <a:rPr lang="en-IN" sz="2600" dirty="0">
                <a:latin typeface="Times-Roman"/>
              </a:rPr>
              <a:t>or </a:t>
            </a:r>
            <a:r>
              <a:rPr lang="en-IN" sz="2600" dirty="0" smtClean="0">
                <a:latin typeface="Times-Roman"/>
              </a:rPr>
              <a:t>tonsillitis</a:t>
            </a:r>
            <a:endParaRPr lang="en-IN" sz="2600" dirty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>
                <a:latin typeface="Times-Roman"/>
              </a:rPr>
              <a:t>Splenomegaly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Hepatomegaly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Rash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Periorbital </a:t>
            </a:r>
            <a:r>
              <a:rPr lang="en-IN" sz="2600" dirty="0" err="1">
                <a:latin typeface="Times-Roman"/>
              </a:rPr>
              <a:t>edema</a:t>
            </a:r>
            <a:r>
              <a:rPr lang="en-IN" sz="2600" dirty="0">
                <a:latin typeface="Times-Roman"/>
              </a:rPr>
              <a:t>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Palatal </a:t>
            </a:r>
            <a:r>
              <a:rPr lang="en-IN" sz="2600" dirty="0" err="1">
                <a:latin typeface="Times-Roman"/>
              </a:rPr>
              <a:t>enanthem</a:t>
            </a:r>
            <a:r>
              <a:rPr lang="en-IN" sz="2600" dirty="0">
                <a:latin typeface="Times-Roman"/>
              </a:rPr>
              <a:t> </a:t>
            </a:r>
            <a:endParaRPr lang="en-IN" sz="2600" dirty="0" smtClean="0">
              <a:latin typeface="Times-Roman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IN" sz="2600" dirty="0" smtClean="0">
                <a:latin typeface="Times-Roman"/>
              </a:rPr>
              <a:t>Jaundice</a:t>
            </a:r>
            <a:endParaRPr lang="en-IN" sz="2600" dirty="0"/>
          </a:p>
        </p:txBody>
      </p:sp>
      <p:sp>
        <p:nvSpPr>
          <p:cNvPr id="3" name="Rectangle 2"/>
          <p:cNvSpPr/>
          <p:nvPr/>
        </p:nvSpPr>
        <p:spPr>
          <a:xfrm>
            <a:off x="571981" y="2510567"/>
            <a:ext cx="3938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IN" sz="2800" b="1" dirty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943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9781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b="1" dirty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endParaRPr lang="en-IN" sz="2800" b="1" dirty="0">
              <a:solidFill>
                <a:srgbClr val="034E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 may range from 1 to 10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weeks, usually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weeks. The clinical spectrum may vary from 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of </a:t>
            </a:r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mild benign illness to that of a more severe and</a:t>
            </a:r>
          </a:p>
          <a:p>
            <a:pPr algn="just"/>
            <a:r>
              <a:rPr lang="en-IN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prolonged one</a:t>
            </a:r>
            <a:r>
              <a:rPr lang="en-IN" sz="2800" dirty="0" smtClean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N" sz="2800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prodrome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fatigue, malaise, and myalgia may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last for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to 2 weeks before the onset of fever, sore throat, and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lymphadenopathy. Fever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usually low-grade and is most common in the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 2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 of the illness; however, it may persist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1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month. </a:t>
            </a:r>
            <a:endParaRPr lang="en-I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Lymphadenopathy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pharyngitis are most prominent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2 weeks of the illness, while splenomegaly is more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prominent during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second and third weeks.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1031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70137"/>
            <a:ext cx="1207609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Lymphadenopathy most often affects the posterior cervical nodes but may be generalized. Enlarged lymph nodes are frequently tender and symmetric but are not fixed in place. </a:t>
            </a:r>
          </a:p>
          <a:p>
            <a:pPr lvl="0" algn="just"/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Pharyngitis, often the most prominent sign, can be accompanied by enlargement of the tonsils with an exudate resembling that of streptococcal pharyngitis. </a:t>
            </a:r>
          </a:p>
          <a:p>
            <a:pPr lvl="0" algn="just"/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</a:t>
            </a:r>
            <a:r>
              <a:rPr lang="en-IN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morbilliform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IN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papular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rash, usually on 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arms 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trunk, develops in 5% of cases. 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Erythema </a:t>
            </a:r>
            <a:r>
              <a:rPr lang="en-IN" sz="3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nodosum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erythema </a:t>
            </a:r>
            <a:r>
              <a:rPr lang="en-IN" sz="3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multiforme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been 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develops</a:t>
            </a:r>
          </a:p>
          <a:p>
            <a:pPr lvl="0" algn="just"/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Most 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have 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for 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to 4 weeks, but malaise and difficulty concentrating 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persist </a:t>
            </a:r>
            <a:r>
              <a:rPr lang="en-IN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months</a:t>
            </a:r>
            <a:r>
              <a:rPr lang="en-IN" sz="3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8377" y="140855"/>
            <a:ext cx="19394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F (</a:t>
            </a:r>
            <a:r>
              <a:rPr lang="en-IN" sz="2800" b="1" dirty="0" err="1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con’t</a:t>
            </a:r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b="1" dirty="0">
              <a:solidFill>
                <a:srgbClr val="034E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20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12192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Symptomatic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is uncommon in infants and young children.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in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elderly presents relatively often as nonspecific symptoms,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 prolonged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fever, fatigue, myalgia, and malaise; in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contrast, pharyngitis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lymphadenopathy, splenomegaly, and atypical </a:t>
            </a: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lymphocytes are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 rare in elderly patients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081" y="124717"/>
            <a:ext cx="3266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F (</a:t>
            </a:r>
            <a:r>
              <a:rPr lang="en-IN" sz="2800" b="1" dirty="0" err="1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con’t</a:t>
            </a:r>
            <a:r>
              <a:rPr lang="en-IN" sz="2800" b="1" dirty="0" smtClean="0">
                <a:solidFill>
                  <a:srgbClr val="034EA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IN" sz="2800" b="1" dirty="0">
              <a:solidFill>
                <a:srgbClr val="034EA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082" y="3847983"/>
            <a:ext cx="119258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800" dirty="0" smtClean="0">
                <a:latin typeface="Times New Roman" panose="02020603050405020304" pitchFamily="18" charset="0"/>
              </a:rPr>
              <a:t>	Initially </a:t>
            </a:r>
            <a:r>
              <a:rPr lang="en-IN" sz="2800" dirty="0">
                <a:latin typeface="Times New Roman" panose="02020603050405020304" pitchFamily="18" charset="0"/>
              </a:rPr>
              <a:t>there is leukopenia due to decrease </a:t>
            </a:r>
            <a:r>
              <a:rPr lang="en-IN" sz="2800" dirty="0" smtClean="0">
                <a:latin typeface="Times New Roman" panose="02020603050405020304" pitchFamily="18" charset="0"/>
              </a:rPr>
              <a:t>in neutrophils</a:t>
            </a:r>
            <a:r>
              <a:rPr lang="en-IN" sz="2800" dirty="0">
                <a:latin typeface="Times New Roman" panose="02020603050405020304" pitchFamily="18" charset="0"/>
              </a:rPr>
              <a:t>, but this is followed by </a:t>
            </a:r>
            <a:r>
              <a:rPr lang="en-IN" sz="2800" dirty="0" err="1">
                <a:latin typeface="Times New Roman" panose="02020603050405020304" pitchFamily="18" charset="0"/>
              </a:rPr>
              <a:t>leukocytosis</a:t>
            </a:r>
            <a:r>
              <a:rPr lang="en-IN" sz="2800" dirty="0">
                <a:latin typeface="Times New Roman" panose="02020603050405020304" pitchFamily="18" charset="0"/>
              </a:rPr>
              <a:t> in </a:t>
            </a:r>
            <a:r>
              <a:rPr lang="en-IN" sz="2800" dirty="0" smtClean="0">
                <a:latin typeface="Times New Roman" panose="02020603050405020304" pitchFamily="18" charset="0"/>
              </a:rPr>
              <a:t>which the </a:t>
            </a:r>
            <a:r>
              <a:rPr lang="en-IN" sz="2800" dirty="0">
                <a:latin typeface="Times New Roman" panose="02020603050405020304" pitchFamily="18" charset="0"/>
              </a:rPr>
              <a:t>leukocyte count may go </a:t>
            </a:r>
            <a:r>
              <a:rPr lang="en-IN" sz="2800" dirty="0" err="1">
                <a:latin typeface="Times New Roman" panose="02020603050405020304" pitchFamily="18" charset="0"/>
              </a:rPr>
              <a:t>upto</a:t>
            </a:r>
            <a:r>
              <a:rPr lang="en-IN" sz="2800" dirty="0">
                <a:latin typeface="Times New Roman" panose="02020603050405020304" pitchFamily="18" charset="0"/>
              </a:rPr>
              <a:t> 15-20,000/</a:t>
            </a:r>
            <a:r>
              <a:rPr lang="en-IN" sz="2800" dirty="0" err="1">
                <a:latin typeface="Times New Roman" panose="02020603050405020304" pitchFamily="18" charset="0"/>
              </a:rPr>
              <a:t>cmm</a:t>
            </a:r>
            <a:r>
              <a:rPr lang="en-IN" sz="2800" dirty="0">
                <a:latin typeface="Times New Roman" panose="02020603050405020304" pitchFamily="18" charset="0"/>
              </a:rPr>
              <a:t>. The</a:t>
            </a:r>
          </a:p>
          <a:p>
            <a:pPr algn="just"/>
            <a:r>
              <a:rPr lang="en-IN" sz="2800" dirty="0">
                <a:latin typeface="Times New Roman" panose="02020603050405020304" pitchFamily="18" charset="0"/>
              </a:rPr>
              <a:t>characteristic finding is the presence of </a:t>
            </a:r>
            <a:r>
              <a:rPr lang="en-IN" sz="2800" dirty="0" smtClean="0">
                <a:latin typeface="Times New Roman" panose="02020603050405020304" pitchFamily="18" charset="0"/>
              </a:rPr>
              <a:t>atypical lymphocytes </a:t>
            </a:r>
            <a:r>
              <a:rPr lang="en-IN" sz="2800" dirty="0">
                <a:latin typeface="Times New Roman" panose="02020603050405020304" pitchFamily="18" charset="0"/>
              </a:rPr>
              <a:t>which may form 60-80% of the </a:t>
            </a:r>
            <a:r>
              <a:rPr lang="en-IN" sz="2800" dirty="0" smtClean="0">
                <a:latin typeface="Times New Roman" panose="02020603050405020304" pitchFamily="18" charset="0"/>
              </a:rPr>
              <a:t>total.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Low-grade neutropenia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thrombocytopenia are common during the first 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month.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3081" y="2996745"/>
            <a:ext cx="38427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Findings</a:t>
            </a:r>
            <a:endParaRPr lang="en-IN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 smtClean="0"/>
              <a:t>12-02-2018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Dr. Arun R.Nair, S.K.H.M.C</a:t>
            </a: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C938-89AF-4804-B513-FEA00B14D2BE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092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920</Words>
  <Application>Microsoft Office PowerPoint</Application>
  <PresentationFormat>Widescreen</PresentationFormat>
  <Paragraphs>128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Times-Bold</vt:lpstr>
      <vt:lpstr>Times-Roman</vt:lpstr>
      <vt:lpstr>Wingdings</vt:lpstr>
      <vt:lpstr>Office Theme</vt:lpstr>
      <vt:lpstr>EPSTEIN-BARR VIRUS INFECTIONS, &amp; INFECTIOUS MONONUCLEOSIS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EPSTEIN-BARR VIRUS INFECTIONS, &amp; INFECTIOUS MONONUCLEOSIS</dc:title>
  <dc:creator>Dr. ARUN R NAIR</dc:creator>
  <cp:lastModifiedBy>Dr. ARUN R NAIR</cp:lastModifiedBy>
  <cp:revision>28</cp:revision>
  <dcterms:created xsi:type="dcterms:W3CDTF">2018-02-22T17:23:20Z</dcterms:created>
  <dcterms:modified xsi:type="dcterms:W3CDTF">2020-02-29T06:06:33Z</dcterms:modified>
</cp:coreProperties>
</file>